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4" r:id="rId6"/>
    <p:sldId id="281" r:id="rId7"/>
    <p:sldId id="282" r:id="rId8"/>
    <p:sldId id="286" r:id="rId9"/>
    <p:sldId id="285" r:id="rId10"/>
    <p:sldId id="287" r:id="rId11"/>
    <p:sldId id="28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endParaRPr lang="en-US" dirty="0"/>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Uses various computer programming languages gather and edit data.</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custT="1"/>
      <dgm:spPr/>
      <dgm:t>
        <a:bodyPr/>
        <a:lstStyle/>
        <a:p>
          <a:pPr>
            <a:lnSpc>
              <a:spcPct val="100000"/>
            </a:lnSpc>
            <a:defRPr b="1"/>
          </a:pPr>
          <a:r>
            <a:rPr lang="en-US" sz="2400" dirty="0"/>
            <a:t>Mathematician</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Uses math and statistics to solve a wide variety of problems.</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custT="1"/>
      <dgm:spPr/>
      <dgm:t>
        <a:bodyPr/>
        <a:lstStyle/>
        <a:p>
          <a:pPr>
            <a:lnSpc>
              <a:spcPct val="100000"/>
            </a:lnSpc>
            <a:defRPr b="1"/>
          </a:pPr>
          <a:r>
            <a:rPr lang="en-US" sz="2400" dirty="0"/>
            <a:t>Storyteller</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Makes the results easy to understand for others.</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ght And Left Brain"/>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custLinFactNeighborX="-18" custLinFactNeighborY="-1742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hought"/>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custLinFactNeighborX="-2115" custLinFactNeighborY="-1742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FDFFB-049F-4270-A5D8-3C8478AC368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C428F8D-53A8-40A0-9620-A602A759D010}">
      <dgm:prSet/>
      <dgm:spPr/>
      <dgm:t>
        <a:bodyPr/>
        <a:lstStyle/>
        <a:p>
          <a:pPr>
            <a:lnSpc>
              <a:spcPct val="100000"/>
            </a:lnSpc>
          </a:pPr>
          <a:r>
            <a:rPr lang="en-US" dirty="0"/>
            <a:t>I started having an interest in analytics when I was working an internship in Human Resources.</a:t>
          </a:r>
        </a:p>
      </dgm:t>
    </dgm:pt>
    <dgm:pt modelId="{E8761F03-3C81-40D6-A425-766A8CD74561}" type="parTrans" cxnId="{BDD40691-D937-4BC1-83B9-6672C386D77C}">
      <dgm:prSet/>
      <dgm:spPr/>
      <dgm:t>
        <a:bodyPr/>
        <a:lstStyle/>
        <a:p>
          <a:endParaRPr lang="en-US"/>
        </a:p>
      </dgm:t>
    </dgm:pt>
    <dgm:pt modelId="{1CDA4A0D-876B-4420-99F5-A5E7CE88358D}" type="sibTrans" cxnId="{BDD40691-D937-4BC1-83B9-6672C386D77C}">
      <dgm:prSet/>
      <dgm:spPr/>
      <dgm:t>
        <a:bodyPr/>
        <a:lstStyle/>
        <a:p>
          <a:endParaRPr lang="en-US"/>
        </a:p>
      </dgm:t>
    </dgm:pt>
    <dgm:pt modelId="{532E9C97-D71A-418A-AF35-DAFFE345A5A5}">
      <dgm:prSet/>
      <dgm:spPr/>
      <dgm:t>
        <a:bodyPr/>
        <a:lstStyle/>
        <a:p>
          <a:pPr>
            <a:lnSpc>
              <a:spcPct val="100000"/>
            </a:lnSpc>
          </a:pPr>
          <a:r>
            <a:rPr lang="en-US" dirty="0"/>
            <a:t>Typically when people think of HR, they think of job interviews. But what I did was completely different, and I loved it. </a:t>
          </a:r>
        </a:p>
      </dgm:t>
    </dgm:pt>
    <dgm:pt modelId="{5613BA58-5EBD-4769-AC41-E3048928C6F9}" type="parTrans" cxnId="{12020314-C224-4890-A05C-CB2673AB575E}">
      <dgm:prSet/>
      <dgm:spPr/>
      <dgm:t>
        <a:bodyPr/>
        <a:lstStyle/>
        <a:p>
          <a:endParaRPr lang="en-US"/>
        </a:p>
      </dgm:t>
    </dgm:pt>
    <dgm:pt modelId="{820BB6AC-256A-4C62-8142-07AC8422A5D5}" type="sibTrans" cxnId="{12020314-C224-4890-A05C-CB2673AB575E}">
      <dgm:prSet/>
      <dgm:spPr/>
      <dgm:t>
        <a:bodyPr/>
        <a:lstStyle/>
        <a:p>
          <a:endParaRPr lang="en-US"/>
        </a:p>
      </dgm:t>
    </dgm:pt>
    <dgm:pt modelId="{B6505426-019D-4B52-A631-3911762A219E}">
      <dgm:prSet/>
      <dgm:spPr/>
      <dgm:t>
        <a:bodyPr/>
        <a:lstStyle/>
        <a:p>
          <a:pPr>
            <a:lnSpc>
              <a:spcPct val="100000"/>
            </a:lnSpc>
          </a:pPr>
          <a:r>
            <a:rPr lang="en-US" dirty="0"/>
            <a:t>I studied questions like: Why are people leaving the company? Do we do enough to recruit females and minorities to work for us? How much money should this person be paid?</a:t>
          </a:r>
        </a:p>
      </dgm:t>
    </dgm:pt>
    <dgm:pt modelId="{D1778373-FD1B-4A8D-9385-0B4E5F5E4EAA}" type="parTrans" cxnId="{E751F4DC-D7AE-458D-A8F1-5B1DDDC9A0FC}">
      <dgm:prSet/>
      <dgm:spPr/>
      <dgm:t>
        <a:bodyPr/>
        <a:lstStyle/>
        <a:p>
          <a:endParaRPr lang="en-US"/>
        </a:p>
      </dgm:t>
    </dgm:pt>
    <dgm:pt modelId="{0DAD1565-1FBF-4366-B3AB-E518B09E2200}" type="sibTrans" cxnId="{E751F4DC-D7AE-458D-A8F1-5B1DDDC9A0FC}">
      <dgm:prSet/>
      <dgm:spPr/>
      <dgm:t>
        <a:bodyPr/>
        <a:lstStyle/>
        <a:p>
          <a:endParaRPr lang="en-US"/>
        </a:p>
      </dgm:t>
    </dgm:pt>
    <dgm:pt modelId="{32036A6D-F3D2-42FC-A50E-D846FABB30A4}">
      <dgm:prSet/>
      <dgm:spPr/>
      <dgm:t>
        <a:bodyPr/>
        <a:lstStyle/>
        <a:p>
          <a:pPr>
            <a:lnSpc>
              <a:spcPct val="100000"/>
            </a:lnSpc>
          </a:pPr>
          <a:r>
            <a:rPr lang="en-US" dirty="0"/>
            <a:t>I discovered that I wanted a career in data science, but had no computer programming experience. So, I went back to school to learn the skills I was missing!</a:t>
          </a:r>
        </a:p>
      </dgm:t>
    </dgm:pt>
    <dgm:pt modelId="{C68FC087-C50F-4CEF-9E5A-594503208D38}" type="parTrans" cxnId="{BED37B82-05B1-45E6-A15F-7CC3E5C3B761}">
      <dgm:prSet/>
      <dgm:spPr/>
      <dgm:t>
        <a:bodyPr/>
        <a:lstStyle/>
        <a:p>
          <a:endParaRPr lang="en-US"/>
        </a:p>
      </dgm:t>
    </dgm:pt>
    <dgm:pt modelId="{4F091595-B7D2-46E2-8FF4-DA8E0F8BC7E2}" type="sibTrans" cxnId="{BED37B82-05B1-45E6-A15F-7CC3E5C3B761}">
      <dgm:prSet/>
      <dgm:spPr/>
      <dgm:t>
        <a:bodyPr/>
        <a:lstStyle/>
        <a:p>
          <a:endParaRPr lang="en-US"/>
        </a:p>
      </dgm:t>
    </dgm:pt>
    <dgm:pt modelId="{CACDBFF4-339D-48DE-929C-02CB8989D637}" type="pres">
      <dgm:prSet presAssocID="{F4AFDFFB-049F-4270-A5D8-3C8478AC3681}" presName="root" presStyleCnt="0">
        <dgm:presLayoutVars>
          <dgm:dir/>
          <dgm:resizeHandles val="exact"/>
        </dgm:presLayoutVars>
      </dgm:prSet>
      <dgm:spPr/>
    </dgm:pt>
    <dgm:pt modelId="{C77CF913-6C77-4F80-8EE7-35372B9FBA61}" type="pres">
      <dgm:prSet presAssocID="{9C428F8D-53A8-40A0-9620-A602A759D010}" presName="compNode" presStyleCnt="0"/>
      <dgm:spPr/>
    </dgm:pt>
    <dgm:pt modelId="{5A29E309-50BD-4C97-8C32-D9B1903B9650}" type="pres">
      <dgm:prSet presAssocID="{9C428F8D-53A8-40A0-9620-A602A759D010}" presName="bgRect" presStyleLbl="bgShp" presStyleIdx="0" presStyleCnt="4"/>
      <dgm:spPr/>
    </dgm:pt>
    <dgm:pt modelId="{AE966272-9527-4022-977E-1F1DEEFDEEFF}" type="pres">
      <dgm:prSet presAssocID="{9C428F8D-53A8-40A0-9620-A602A759D0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EC513C23-5795-494C-99B6-6A6DD799F1DA}" type="pres">
      <dgm:prSet presAssocID="{9C428F8D-53A8-40A0-9620-A602A759D010}" presName="spaceRect" presStyleCnt="0"/>
      <dgm:spPr/>
    </dgm:pt>
    <dgm:pt modelId="{225FB918-4AF7-40C2-9DA3-2969D030A5C1}" type="pres">
      <dgm:prSet presAssocID="{9C428F8D-53A8-40A0-9620-A602A759D010}" presName="parTx" presStyleLbl="revTx" presStyleIdx="0" presStyleCnt="4">
        <dgm:presLayoutVars>
          <dgm:chMax val="0"/>
          <dgm:chPref val="0"/>
        </dgm:presLayoutVars>
      </dgm:prSet>
      <dgm:spPr/>
    </dgm:pt>
    <dgm:pt modelId="{AC3BDBF8-B4F2-4E8D-81B4-FA885599315D}" type="pres">
      <dgm:prSet presAssocID="{1CDA4A0D-876B-4420-99F5-A5E7CE88358D}" presName="sibTrans" presStyleCnt="0"/>
      <dgm:spPr/>
    </dgm:pt>
    <dgm:pt modelId="{81F64CCD-7F81-4684-9370-5AF2389174D4}" type="pres">
      <dgm:prSet presAssocID="{532E9C97-D71A-418A-AF35-DAFFE345A5A5}" presName="compNode" presStyleCnt="0"/>
      <dgm:spPr/>
    </dgm:pt>
    <dgm:pt modelId="{52960A23-A881-4991-9E4D-3741958511E9}" type="pres">
      <dgm:prSet presAssocID="{532E9C97-D71A-418A-AF35-DAFFE345A5A5}" presName="bgRect" presStyleLbl="bgShp" presStyleIdx="1" presStyleCnt="4"/>
      <dgm:spPr/>
    </dgm:pt>
    <dgm:pt modelId="{98B1ACC2-19E4-4709-BBFB-806950A44615}" type="pres">
      <dgm:prSet presAssocID="{532E9C97-D71A-418A-AF35-DAFFE345A5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C0280A5F-7F89-409D-91A3-2359F6813CD0}" type="pres">
      <dgm:prSet presAssocID="{532E9C97-D71A-418A-AF35-DAFFE345A5A5}" presName="spaceRect" presStyleCnt="0"/>
      <dgm:spPr/>
    </dgm:pt>
    <dgm:pt modelId="{BFB4F014-4032-4449-9A44-B9A2FDA6849F}" type="pres">
      <dgm:prSet presAssocID="{532E9C97-D71A-418A-AF35-DAFFE345A5A5}" presName="parTx" presStyleLbl="revTx" presStyleIdx="1" presStyleCnt="4">
        <dgm:presLayoutVars>
          <dgm:chMax val="0"/>
          <dgm:chPref val="0"/>
        </dgm:presLayoutVars>
      </dgm:prSet>
      <dgm:spPr/>
    </dgm:pt>
    <dgm:pt modelId="{24107F6E-03F7-4629-9D00-858A1D9BB379}" type="pres">
      <dgm:prSet presAssocID="{820BB6AC-256A-4C62-8142-07AC8422A5D5}" presName="sibTrans" presStyleCnt="0"/>
      <dgm:spPr/>
    </dgm:pt>
    <dgm:pt modelId="{D2BA4A44-9831-4430-9C78-E62324A63D0F}" type="pres">
      <dgm:prSet presAssocID="{B6505426-019D-4B52-A631-3911762A219E}" presName="compNode" presStyleCnt="0"/>
      <dgm:spPr/>
    </dgm:pt>
    <dgm:pt modelId="{9DD3D6CC-8928-4042-95DF-9598E2F820D5}" type="pres">
      <dgm:prSet presAssocID="{B6505426-019D-4B52-A631-3911762A219E}" presName="bgRect" presStyleLbl="bgShp" presStyleIdx="2" presStyleCnt="4"/>
      <dgm:spPr/>
    </dgm:pt>
    <dgm:pt modelId="{DA78E18B-2D6C-4E89-95A0-CCC7FAA9A78C}" type="pres">
      <dgm:prSet presAssocID="{B6505426-019D-4B52-A631-3911762A21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uzzle pieces"/>
        </a:ext>
      </dgm:extLst>
    </dgm:pt>
    <dgm:pt modelId="{2671023A-5D4A-4729-A5D0-E2440FD1EF5B}" type="pres">
      <dgm:prSet presAssocID="{B6505426-019D-4B52-A631-3911762A219E}" presName="spaceRect" presStyleCnt="0"/>
      <dgm:spPr/>
    </dgm:pt>
    <dgm:pt modelId="{DFE7E401-338F-499C-8DB0-D018E117C284}" type="pres">
      <dgm:prSet presAssocID="{B6505426-019D-4B52-A631-3911762A219E}" presName="parTx" presStyleLbl="revTx" presStyleIdx="2" presStyleCnt="4">
        <dgm:presLayoutVars>
          <dgm:chMax val="0"/>
          <dgm:chPref val="0"/>
        </dgm:presLayoutVars>
      </dgm:prSet>
      <dgm:spPr/>
    </dgm:pt>
    <dgm:pt modelId="{3E79D13D-3846-410F-A27B-426DA2F2B0F0}" type="pres">
      <dgm:prSet presAssocID="{0DAD1565-1FBF-4366-B3AB-E518B09E2200}" presName="sibTrans" presStyleCnt="0"/>
      <dgm:spPr/>
    </dgm:pt>
    <dgm:pt modelId="{A406985C-3A2E-4877-9448-09452776327E}" type="pres">
      <dgm:prSet presAssocID="{32036A6D-F3D2-42FC-A50E-D846FABB30A4}" presName="compNode" presStyleCnt="0"/>
      <dgm:spPr/>
    </dgm:pt>
    <dgm:pt modelId="{5C227C34-620B-4B82-B2FC-86802FF8D914}" type="pres">
      <dgm:prSet presAssocID="{32036A6D-F3D2-42FC-A50E-D846FABB30A4}" presName="bgRect" presStyleLbl="bgShp" presStyleIdx="3" presStyleCnt="4"/>
      <dgm:spPr/>
    </dgm:pt>
    <dgm:pt modelId="{F81A7ECB-B2A6-4CD5-8F6D-9395E75FCBA5}" type="pres">
      <dgm:prSet presAssocID="{32036A6D-F3D2-42FC-A50E-D846FABB30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Graduation cap"/>
        </a:ext>
      </dgm:extLst>
    </dgm:pt>
    <dgm:pt modelId="{75CA5FC8-3DB6-4BD3-B27E-5C3B33A02947}" type="pres">
      <dgm:prSet presAssocID="{32036A6D-F3D2-42FC-A50E-D846FABB30A4}" presName="spaceRect" presStyleCnt="0"/>
      <dgm:spPr/>
    </dgm:pt>
    <dgm:pt modelId="{D2F301F8-0F8F-4F15-B674-20779DA53DD3}" type="pres">
      <dgm:prSet presAssocID="{32036A6D-F3D2-42FC-A50E-D846FABB30A4}" presName="parTx" presStyleLbl="revTx" presStyleIdx="3" presStyleCnt="4">
        <dgm:presLayoutVars>
          <dgm:chMax val="0"/>
          <dgm:chPref val="0"/>
        </dgm:presLayoutVars>
      </dgm:prSet>
      <dgm:spPr/>
    </dgm:pt>
  </dgm:ptLst>
  <dgm:cxnLst>
    <dgm:cxn modelId="{12020314-C224-4890-A05C-CB2673AB575E}" srcId="{F4AFDFFB-049F-4270-A5D8-3C8478AC3681}" destId="{532E9C97-D71A-418A-AF35-DAFFE345A5A5}" srcOrd="1" destOrd="0" parTransId="{5613BA58-5EBD-4769-AC41-E3048928C6F9}" sibTransId="{820BB6AC-256A-4C62-8142-07AC8422A5D5}"/>
    <dgm:cxn modelId="{BED37B82-05B1-45E6-A15F-7CC3E5C3B761}" srcId="{F4AFDFFB-049F-4270-A5D8-3C8478AC3681}" destId="{32036A6D-F3D2-42FC-A50E-D846FABB30A4}" srcOrd="3" destOrd="0" parTransId="{C68FC087-C50F-4CEF-9E5A-594503208D38}" sibTransId="{4F091595-B7D2-46E2-8FF4-DA8E0F8BC7E2}"/>
    <dgm:cxn modelId="{BDD40691-D937-4BC1-83B9-6672C386D77C}" srcId="{F4AFDFFB-049F-4270-A5D8-3C8478AC3681}" destId="{9C428F8D-53A8-40A0-9620-A602A759D010}" srcOrd="0" destOrd="0" parTransId="{E8761F03-3C81-40D6-A425-766A8CD74561}" sibTransId="{1CDA4A0D-876B-4420-99F5-A5E7CE88358D}"/>
    <dgm:cxn modelId="{0512B8A7-D2B3-43D4-88DD-E78EC2812E6E}" type="presOf" srcId="{532E9C97-D71A-418A-AF35-DAFFE345A5A5}" destId="{BFB4F014-4032-4449-9A44-B9A2FDA6849F}" srcOrd="0" destOrd="0" presId="urn:microsoft.com/office/officeart/2018/2/layout/IconVerticalSolidList"/>
    <dgm:cxn modelId="{8309A6BB-9A49-4CFB-B0A9-306A557E0981}" type="presOf" srcId="{9C428F8D-53A8-40A0-9620-A602A759D010}" destId="{225FB918-4AF7-40C2-9DA3-2969D030A5C1}" srcOrd="0" destOrd="0" presId="urn:microsoft.com/office/officeart/2018/2/layout/IconVerticalSolidList"/>
    <dgm:cxn modelId="{C49272C6-A651-4E1F-80D5-4159F4D24D5B}" type="presOf" srcId="{B6505426-019D-4B52-A631-3911762A219E}" destId="{DFE7E401-338F-499C-8DB0-D018E117C284}" srcOrd="0" destOrd="0" presId="urn:microsoft.com/office/officeart/2018/2/layout/IconVerticalSolidList"/>
    <dgm:cxn modelId="{5E6703D0-82CE-4C42-AFA4-481A03290220}" type="presOf" srcId="{32036A6D-F3D2-42FC-A50E-D846FABB30A4}" destId="{D2F301F8-0F8F-4F15-B674-20779DA53DD3}" srcOrd="0" destOrd="0" presId="urn:microsoft.com/office/officeart/2018/2/layout/IconVerticalSolidList"/>
    <dgm:cxn modelId="{E751F4DC-D7AE-458D-A8F1-5B1DDDC9A0FC}" srcId="{F4AFDFFB-049F-4270-A5D8-3C8478AC3681}" destId="{B6505426-019D-4B52-A631-3911762A219E}" srcOrd="2" destOrd="0" parTransId="{D1778373-FD1B-4A8D-9385-0B4E5F5E4EAA}" sibTransId="{0DAD1565-1FBF-4366-B3AB-E518B09E2200}"/>
    <dgm:cxn modelId="{1D64D0E4-E5CD-40C1-B831-44B5CEAC8379}" type="presOf" srcId="{F4AFDFFB-049F-4270-A5D8-3C8478AC3681}" destId="{CACDBFF4-339D-48DE-929C-02CB8989D637}" srcOrd="0" destOrd="0" presId="urn:microsoft.com/office/officeart/2018/2/layout/IconVerticalSolidList"/>
    <dgm:cxn modelId="{6EEA4203-1F89-4173-ABC3-FFCE14771245}" type="presParOf" srcId="{CACDBFF4-339D-48DE-929C-02CB8989D637}" destId="{C77CF913-6C77-4F80-8EE7-35372B9FBA61}" srcOrd="0" destOrd="0" presId="urn:microsoft.com/office/officeart/2018/2/layout/IconVerticalSolidList"/>
    <dgm:cxn modelId="{E48CC87B-82C2-47C5-ABED-745AE1F7A0EE}" type="presParOf" srcId="{C77CF913-6C77-4F80-8EE7-35372B9FBA61}" destId="{5A29E309-50BD-4C97-8C32-D9B1903B9650}" srcOrd="0" destOrd="0" presId="urn:microsoft.com/office/officeart/2018/2/layout/IconVerticalSolidList"/>
    <dgm:cxn modelId="{15E300EE-1107-48B4-9919-7D8FFC5B6535}" type="presParOf" srcId="{C77CF913-6C77-4F80-8EE7-35372B9FBA61}" destId="{AE966272-9527-4022-977E-1F1DEEFDEEFF}" srcOrd="1" destOrd="0" presId="urn:microsoft.com/office/officeart/2018/2/layout/IconVerticalSolidList"/>
    <dgm:cxn modelId="{BD9318F8-9097-4493-93DE-5152FB532B21}" type="presParOf" srcId="{C77CF913-6C77-4F80-8EE7-35372B9FBA61}" destId="{EC513C23-5795-494C-99B6-6A6DD799F1DA}" srcOrd="2" destOrd="0" presId="urn:microsoft.com/office/officeart/2018/2/layout/IconVerticalSolidList"/>
    <dgm:cxn modelId="{F2D2E4A9-E721-4594-A305-9612B9BB855C}" type="presParOf" srcId="{C77CF913-6C77-4F80-8EE7-35372B9FBA61}" destId="{225FB918-4AF7-40C2-9DA3-2969D030A5C1}" srcOrd="3" destOrd="0" presId="urn:microsoft.com/office/officeart/2018/2/layout/IconVerticalSolidList"/>
    <dgm:cxn modelId="{C5AD28E5-9FDE-40B6-BC55-8CF8C49713E8}" type="presParOf" srcId="{CACDBFF4-339D-48DE-929C-02CB8989D637}" destId="{AC3BDBF8-B4F2-4E8D-81B4-FA885599315D}" srcOrd="1" destOrd="0" presId="urn:microsoft.com/office/officeart/2018/2/layout/IconVerticalSolidList"/>
    <dgm:cxn modelId="{DCD8C449-82AA-4505-97F5-7AFCC882C25E}" type="presParOf" srcId="{CACDBFF4-339D-48DE-929C-02CB8989D637}" destId="{81F64CCD-7F81-4684-9370-5AF2389174D4}" srcOrd="2" destOrd="0" presId="urn:microsoft.com/office/officeart/2018/2/layout/IconVerticalSolidList"/>
    <dgm:cxn modelId="{5C191F1C-3B22-4A34-8C23-875984A72121}" type="presParOf" srcId="{81F64CCD-7F81-4684-9370-5AF2389174D4}" destId="{52960A23-A881-4991-9E4D-3741958511E9}" srcOrd="0" destOrd="0" presId="urn:microsoft.com/office/officeart/2018/2/layout/IconVerticalSolidList"/>
    <dgm:cxn modelId="{3D3C58C9-FA38-41CA-AE70-569F00992F14}" type="presParOf" srcId="{81F64CCD-7F81-4684-9370-5AF2389174D4}" destId="{98B1ACC2-19E4-4709-BBFB-806950A44615}" srcOrd="1" destOrd="0" presId="urn:microsoft.com/office/officeart/2018/2/layout/IconVerticalSolidList"/>
    <dgm:cxn modelId="{BBF1A2A7-45AA-493F-B691-A54EE2F835EF}" type="presParOf" srcId="{81F64CCD-7F81-4684-9370-5AF2389174D4}" destId="{C0280A5F-7F89-409D-91A3-2359F6813CD0}" srcOrd="2" destOrd="0" presId="urn:microsoft.com/office/officeart/2018/2/layout/IconVerticalSolidList"/>
    <dgm:cxn modelId="{777A7E17-DB4E-45D4-9D24-55307464EAB9}" type="presParOf" srcId="{81F64CCD-7F81-4684-9370-5AF2389174D4}" destId="{BFB4F014-4032-4449-9A44-B9A2FDA6849F}" srcOrd="3" destOrd="0" presId="urn:microsoft.com/office/officeart/2018/2/layout/IconVerticalSolidList"/>
    <dgm:cxn modelId="{C4108BF8-B81A-4B12-8401-2E05B0335413}" type="presParOf" srcId="{CACDBFF4-339D-48DE-929C-02CB8989D637}" destId="{24107F6E-03F7-4629-9D00-858A1D9BB379}" srcOrd="3" destOrd="0" presId="urn:microsoft.com/office/officeart/2018/2/layout/IconVerticalSolidList"/>
    <dgm:cxn modelId="{EA960E9D-CE21-4698-9B4A-ED83F6F71D84}" type="presParOf" srcId="{CACDBFF4-339D-48DE-929C-02CB8989D637}" destId="{D2BA4A44-9831-4430-9C78-E62324A63D0F}" srcOrd="4" destOrd="0" presId="urn:microsoft.com/office/officeart/2018/2/layout/IconVerticalSolidList"/>
    <dgm:cxn modelId="{2A4F56CB-738B-4A75-987D-B2881ADC67F4}" type="presParOf" srcId="{D2BA4A44-9831-4430-9C78-E62324A63D0F}" destId="{9DD3D6CC-8928-4042-95DF-9598E2F820D5}" srcOrd="0" destOrd="0" presId="urn:microsoft.com/office/officeart/2018/2/layout/IconVerticalSolidList"/>
    <dgm:cxn modelId="{85CA28CF-206E-4424-86A8-695B27ADB884}" type="presParOf" srcId="{D2BA4A44-9831-4430-9C78-E62324A63D0F}" destId="{DA78E18B-2D6C-4E89-95A0-CCC7FAA9A78C}" srcOrd="1" destOrd="0" presId="urn:microsoft.com/office/officeart/2018/2/layout/IconVerticalSolidList"/>
    <dgm:cxn modelId="{CA59B553-1911-4848-9117-41A9E4B6F104}" type="presParOf" srcId="{D2BA4A44-9831-4430-9C78-E62324A63D0F}" destId="{2671023A-5D4A-4729-A5D0-E2440FD1EF5B}" srcOrd="2" destOrd="0" presId="urn:microsoft.com/office/officeart/2018/2/layout/IconVerticalSolidList"/>
    <dgm:cxn modelId="{F06065A9-BD0C-4C76-9242-22038CAC9B6D}" type="presParOf" srcId="{D2BA4A44-9831-4430-9C78-E62324A63D0F}" destId="{DFE7E401-338F-499C-8DB0-D018E117C284}" srcOrd="3" destOrd="0" presId="urn:microsoft.com/office/officeart/2018/2/layout/IconVerticalSolidList"/>
    <dgm:cxn modelId="{4FC3F5CF-E876-4614-BDD3-3E7D06DFB65C}" type="presParOf" srcId="{CACDBFF4-339D-48DE-929C-02CB8989D637}" destId="{3E79D13D-3846-410F-A27B-426DA2F2B0F0}" srcOrd="5" destOrd="0" presId="urn:microsoft.com/office/officeart/2018/2/layout/IconVerticalSolidList"/>
    <dgm:cxn modelId="{7A77AF29-1356-4891-A93B-275494C62867}" type="presParOf" srcId="{CACDBFF4-339D-48DE-929C-02CB8989D637}" destId="{A406985C-3A2E-4877-9448-09452776327E}" srcOrd="6" destOrd="0" presId="urn:microsoft.com/office/officeart/2018/2/layout/IconVerticalSolidList"/>
    <dgm:cxn modelId="{CAD3DFC1-D2F2-4D0A-A434-2D2C1F7E1C46}" type="presParOf" srcId="{A406985C-3A2E-4877-9448-09452776327E}" destId="{5C227C34-620B-4B82-B2FC-86802FF8D914}" srcOrd="0" destOrd="0" presId="urn:microsoft.com/office/officeart/2018/2/layout/IconVerticalSolidList"/>
    <dgm:cxn modelId="{C9A739A7-F4DC-4784-A91F-7147A969A578}" type="presParOf" srcId="{A406985C-3A2E-4877-9448-09452776327E}" destId="{F81A7ECB-B2A6-4CD5-8F6D-9395E75FCBA5}" srcOrd="1" destOrd="0" presId="urn:microsoft.com/office/officeart/2018/2/layout/IconVerticalSolidList"/>
    <dgm:cxn modelId="{21DBD112-6825-4695-9F92-47B1D98CF0DF}" type="presParOf" srcId="{A406985C-3A2E-4877-9448-09452776327E}" destId="{75CA5FC8-3DB6-4BD3-B27E-5C3B33A02947}" srcOrd="2" destOrd="0" presId="urn:microsoft.com/office/officeart/2018/2/layout/IconVerticalSolidList"/>
    <dgm:cxn modelId="{C3ED973C-77D7-4C2A-81EB-743DEABB741D}" type="presParOf" srcId="{A406985C-3A2E-4877-9448-09452776327E}" destId="{D2F301F8-0F8F-4F15-B674-20779DA53DD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605279"/>
          <a:ext cx="1080843" cy="108084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79380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endParaRPr lang="en-US" sz="3000" kern="1200" dirty="0"/>
        </a:p>
      </dsp:txBody>
      <dsp:txXfrm>
        <a:off x="4228" y="1793803"/>
        <a:ext cx="3088125" cy="463218"/>
      </dsp:txXfrm>
    </dsp:sp>
    <dsp:sp modelId="{DD091D0A-5A25-4241-91F3-18D32B0BDD4F}">
      <dsp:nvSpPr>
        <dsp:cNvPr id="0" name=""/>
        <dsp:cNvSpPr/>
      </dsp:nvSpPr>
      <dsp:spPr>
        <a:xfrm>
          <a:off x="4228" y="2307105"/>
          <a:ext cx="3088125" cy="802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Uses various computer programming languages gather and edit data.</a:t>
          </a:r>
        </a:p>
      </dsp:txBody>
      <dsp:txXfrm>
        <a:off x="4228" y="2307105"/>
        <a:ext cx="3088125" cy="802364"/>
      </dsp:txXfrm>
    </dsp:sp>
    <dsp:sp modelId="{210823F6-AC1A-46E3-9D99-A319DF497539}">
      <dsp:nvSpPr>
        <dsp:cNvPr id="0" name=""/>
        <dsp:cNvSpPr/>
      </dsp:nvSpPr>
      <dsp:spPr>
        <a:xfrm>
          <a:off x="4636415" y="605279"/>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219" y="1713082"/>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t>Mathematician</a:t>
          </a:r>
        </a:p>
      </dsp:txBody>
      <dsp:txXfrm>
        <a:off x="3632219" y="1713082"/>
        <a:ext cx="3088125" cy="463218"/>
      </dsp:txXfrm>
    </dsp:sp>
    <dsp:sp modelId="{7CD40649-A74C-4AD8-B9D0-2573A1955C91}">
      <dsp:nvSpPr>
        <dsp:cNvPr id="0" name=""/>
        <dsp:cNvSpPr/>
      </dsp:nvSpPr>
      <dsp:spPr>
        <a:xfrm>
          <a:off x="3632774" y="2307105"/>
          <a:ext cx="3088125" cy="802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Uses math and statistics to solve a wide variety of problems.</a:t>
          </a:r>
        </a:p>
      </dsp:txBody>
      <dsp:txXfrm>
        <a:off x="3632774" y="2307105"/>
        <a:ext cx="3088125" cy="802364"/>
      </dsp:txXfrm>
    </dsp:sp>
    <dsp:sp modelId="{B0A3ABD2-C471-4A21-8AEF-3843C86919E1}">
      <dsp:nvSpPr>
        <dsp:cNvPr id="0" name=""/>
        <dsp:cNvSpPr/>
      </dsp:nvSpPr>
      <dsp:spPr>
        <a:xfrm>
          <a:off x="8264962" y="605279"/>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196008" y="1713082"/>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t>Storyteller</a:t>
          </a:r>
        </a:p>
      </dsp:txBody>
      <dsp:txXfrm>
        <a:off x="7196008" y="1713082"/>
        <a:ext cx="3088125" cy="463218"/>
      </dsp:txXfrm>
    </dsp:sp>
    <dsp:sp modelId="{6418EBED-F111-425B-8EE2-06B8B2297A68}">
      <dsp:nvSpPr>
        <dsp:cNvPr id="0" name=""/>
        <dsp:cNvSpPr/>
      </dsp:nvSpPr>
      <dsp:spPr>
        <a:xfrm>
          <a:off x="7261321" y="2307105"/>
          <a:ext cx="3088125" cy="802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Makes the results easy to understand for others.</a:t>
          </a:r>
        </a:p>
      </dsp:txBody>
      <dsp:txXfrm>
        <a:off x="7261321" y="2307105"/>
        <a:ext cx="3088125" cy="8023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9E309-50BD-4C97-8C32-D9B1903B9650}">
      <dsp:nvSpPr>
        <dsp:cNvPr id="0" name=""/>
        <dsp:cNvSpPr/>
      </dsp:nvSpPr>
      <dsp:spPr>
        <a:xfrm>
          <a:off x="0" y="1541"/>
          <a:ext cx="10353675" cy="7814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966272-9527-4022-977E-1F1DEEFDEEFF}">
      <dsp:nvSpPr>
        <dsp:cNvPr id="0" name=""/>
        <dsp:cNvSpPr/>
      </dsp:nvSpPr>
      <dsp:spPr>
        <a:xfrm>
          <a:off x="236374" y="177357"/>
          <a:ext cx="429771" cy="429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5FB918-4AF7-40C2-9DA3-2969D030A5C1}">
      <dsp:nvSpPr>
        <dsp:cNvPr id="0" name=""/>
        <dsp:cNvSpPr/>
      </dsp:nvSpPr>
      <dsp:spPr>
        <a:xfrm>
          <a:off x="902521" y="1541"/>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800100">
            <a:lnSpc>
              <a:spcPct val="100000"/>
            </a:lnSpc>
            <a:spcBef>
              <a:spcPct val="0"/>
            </a:spcBef>
            <a:spcAft>
              <a:spcPct val="35000"/>
            </a:spcAft>
            <a:buNone/>
          </a:pPr>
          <a:r>
            <a:rPr lang="en-US" sz="1800" kern="1200" dirty="0"/>
            <a:t>I started having an interest in analytics when I was working an internship in Human Resources.</a:t>
          </a:r>
        </a:p>
      </dsp:txBody>
      <dsp:txXfrm>
        <a:off x="902521" y="1541"/>
        <a:ext cx="9451153" cy="781403"/>
      </dsp:txXfrm>
    </dsp:sp>
    <dsp:sp modelId="{52960A23-A881-4991-9E4D-3741958511E9}">
      <dsp:nvSpPr>
        <dsp:cNvPr id="0" name=""/>
        <dsp:cNvSpPr/>
      </dsp:nvSpPr>
      <dsp:spPr>
        <a:xfrm>
          <a:off x="0" y="978296"/>
          <a:ext cx="10353675" cy="7814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1ACC2-19E4-4709-BBFB-806950A44615}">
      <dsp:nvSpPr>
        <dsp:cNvPr id="0" name=""/>
        <dsp:cNvSpPr/>
      </dsp:nvSpPr>
      <dsp:spPr>
        <a:xfrm>
          <a:off x="236374" y="1154111"/>
          <a:ext cx="429771" cy="429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B4F014-4032-4449-9A44-B9A2FDA6849F}">
      <dsp:nvSpPr>
        <dsp:cNvPr id="0" name=""/>
        <dsp:cNvSpPr/>
      </dsp:nvSpPr>
      <dsp:spPr>
        <a:xfrm>
          <a:off x="902521" y="978296"/>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800100">
            <a:lnSpc>
              <a:spcPct val="100000"/>
            </a:lnSpc>
            <a:spcBef>
              <a:spcPct val="0"/>
            </a:spcBef>
            <a:spcAft>
              <a:spcPct val="35000"/>
            </a:spcAft>
            <a:buNone/>
          </a:pPr>
          <a:r>
            <a:rPr lang="en-US" sz="1800" kern="1200" dirty="0"/>
            <a:t>Typically when people think of HR, they think of job interviews. But what I did was completely different, and I loved it. </a:t>
          </a:r>
        </a:p>
      </dsp:txBody>
      <dsp:txXfrm>
        <a:off x="902521" y="978296"/>
        <a:ext cx="9451153" cy="781403"/>
      </dsp:txXfrm>
    </dsp:sp>
    <dsp:sp modelId="{9DD3D6CC-8928-4042-95DF-9598E2F820D5}">
      <dsp:nvSpPr>
        <dsp:cNvPr id="0" name=""/>
        <dsp:cNvSpPr/>
      </dsp:nvSpPr>
      <dsp:spPr>
        <a:xfrm>
          <a:off x="0" y="1955050"/>
          <a:ext cx="10353675" cy="7814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78E18B-2D6C-4E89-95A0-CCC7FAA9A78C}">
      <dsp:nvSpPr>
        <dsp:cNvPr id="0" name=""/>
        <dsp:cNvSpPr/>
      </dsp:nvSpPr>
      <dsp:spPr>
        <a:xfrm>
          <a:off x="236374" y="2130866"/>
          <a:ext cx="429771" cy="4297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E7E401-338F-499C-8DB0-D018E117C284}">
      <dsp:nvSpPr>
        <dsp:cNvPr id="0" name=""/>
        <dsp:cNvSpPr/>
      </dsp:nvSpPr>
      <dsp:spPr>
        <a:xfrm>
          <a:off x="902521" y="1955050"/>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800100">
            <a:lnSpc>
              <a:spcPct val="100000"/>
            </a:lnSpc>
            <a:spcBef>
              <a:spcPct val="0"/>
            </a:spcBef>
            <a:spcAft>
              <a:spcPct val="35000"/>
            </a:spcAft>
            <a:buNone/>
          </a:pPr>
          <a:r>
            <a:rPr lang="en-US" sz="1800" kern="1200" dirty="0"/>
            <a:t>I studied questions like: Why are people leaving the company? Do we do enough to recruit females and minorities to work for us? How much money should this person be paid?</a:t>
          </a:r>
        </a:p>
      </dsp:txBody>
      <dsp:txXfrm>
        <a:off x="902521" y="1955050"/>
        <a:ext cx="9451153" cy="781403"/>
      </dsp:txXfrm>
    </dsp:sp>
    <dsp:sp modelId="{5C227C34-620B-4B82-B2FC-86802FF8D914}">
      <dsp:nvSpPr>
        <dsp:cNvPr id="0" name=""/>
        <dsp:cNvSpPr/>
      </dsp:nvSpPr>
      <dsp:spPr>
        <a:xfrm>
          <a:off x="0" y="2931804"/>
          <a:ext cx="10353675" cy="7814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1A7ECB-B2A6-4CD5-8F6D-9395E75FCBA5}">
      <dsp:nvSpPr>
        <dsp:cNvPr id="0" name=""/>
        <dsp:cNvSpPr/>
      </dsp:nvSpPr>
      <dsp:spPr>
        <a:xfrm>
          <a:off x="236374" y="3107620"/>
          <a:ext cx="429771" cy="4297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301F8-0F8F-4F15-B674-20779DA53DD3}">
      <dsp:nvSpPr>
        <dsp:cNvPr id="0" name=""/>
        <dsp:cNvSpPr/>
      </dsp:nvSpPr>
      <dsp:spPr>
        <a:xfrm>
          <a:off x="902521" y="2931804"/>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800100">
            <a:lnSpc>
              <a:spcPct val="100000"/>
            </a:lnSpc>
            <a:spcBef>
              <a:spcPct val="0"/>
            </a:spcBef>
            <a:spcAft>
              <a:spcPct val="35000"/>
            </a:spcAft>
            <a:buNone/>
          </a:pPr>
          <a:r>
            <a:rPr lang="en-US" sz="1800" kern="1200" dirty="0"/>
            <a:t>I discovered that I wanted a career in data science, but had no computer programming experience. So, I went back to school to learn the skills I was missing!</a:t>
          </a:r>
        </a:p>
      </dsp:txBody>
      <dsp:txXfrm>
        <a:off x="902521" y="2931804"/>
        <a:ext cx="9451153" cy="78140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9/20/2022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9/20/2022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Data Science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She Became</a:t>
            </a:r>
          </a:p>
        </p:txBody>
      </p:sp>
    </p:spTree>
    <p:extLst>
      <p:ext uri="{BB962C8B-B14F-4D97-AF65-F5344CB8AC3E}">
        <p14:creationId xmlns:p14="http://schemas.microsoft.com/office/powerpoint/2010/main" val="158312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erson holding a sign&#10;&#10;Description automatically generated">
            <a:extLst>
              <a:ext uri="{FF2B5EF4-FFF2-40B4-BE49-F238E27FC236}">
                <a16:creationId xmlns:a16="http://schemas.microsoft.com/office/drawing/2014/main" id="{BA1AB1B3-045B-4504-9E1D-68E55AB0C38E}"/>
              </a:ext>
            </a:extLst>
          </p:cNvPr>
          <p:cNvPicPr>
            <a:picLocks noGrp="1" noChangeAspect="1"/>
          </p:cNvPicPr>
          <p:nvPr>
            <p:ph type="pic" idx="1"/>
          </p:nvPr>
        </p:nvPicPr>
        <p:blipFill rotWithShape="1">
          <a:blip r:embed="rId3"/>
          <a:srcRect l="20334" r="20332" b="-1"/>
          <a:stretch/>
        </p:blipFill>
        <p:spPr>
          <a:xfrm>
            <a:off x="0" y="10"/>
            <a:ext cx="6257025" cy="6857990"/>
          </a:xfrm>
          <a:prstGeom prst="rect">
            <a:avLst/>
          </a:prstGeom>
        </p:spPr>
      </p:pic>
      <p:pic>
        <p:nvPicPr>
          <p:cNvPr id="13" name="Picture 1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E18CC0AD-952F-444A-958A-85CEDAA085A9}"/>
              </a:ext>
            </a:extLst>
          </p:cNvPr>
          <p:cNvSpPr>
            <a:spLocks noGrp="1"/>
          </p:cNvSpPr>
          <p:nvPr>
            <p:ph type="title"/>
          </p:nvPr>
        </p:nvSpPr>
        <p:spPr>
          <a:xfrm>
            <a:off x="6900493" y="609600"/>
            <a:ext cx="4538124" cy="970450"/>
          </a:xfrm>
        </p:spPr>
        <p:txBody>
          <a:bodyPr vert="horz" lIns="91440" tIns="45720" rIns="91440" bIns="45720" rtlCol="0" anchor="b">
            <a:normAutofit/>
          </a:bodyPr>
          <a:lstStyle/>
          <a:p>
            <a:pPr algn="l"/>
            <a:r>
              <a:rPr lang="en-US" dirty="0"/>
              <a:t>About Me</a:t>
            </a:r>
            <a:endParaRPr lang="en-US"/>
          </a:p>
        </p:txBody>
      </p:sp>
      <p:sp>
        <p:nvSpPr>
          <p:cNvPr id="4" name="Text Placeholder 3">
            <a:extLst>
              <a:ext uri="{FF2B5EF4-FFF2-40B4-BE49-F238E27FC236}">
                <a16:creationId xmlns:a16="http://schemas.microsoft.com/office/drawing/2014/main" id="{60EDB1BA-9E48-4351-8317-0B1206FB74DA}"/>
              </a:ext>
            </a:extLst>
          </p:cNvPr>
          <p:cNvSpPr>
            <a:spLocks noGrp="1"/>
          </p:cNvSpPr>
          <p:nvPr>
            <p:ph type="body" sz="half" idx="2"/>
          </p:nvPr>
        </p:nvSpPr>
        <p:spPr>
          <a:xfrm>
            <a:off x="6900493" y="1732449"/>
            <a:ext cx="4403596" cy="4058751"/>
          </a:xfrm>
        </p:spPr>
        <p:txBody>
          <a:bodyPr vert="horz" lIns="91440" tIns="45720" rIns="91440" bIns="45720" rtlCol="0" anchor="t">
            <a:normAutofit fontScale="92500" lnSpcReduction="20000"/>
          </a:bodyPr>
          <a:lstStyle/>
          <a:p>
            <a:pPr marL="285750" indent="-285750" algn="l">
              <a:lnSpc>
                <a:spcPct val="100000"/>
              </a:lnSpc>
              <a:buFont typeface="Courier New" panose="02070309020205020404" pitchFamily="49" charset="0"/>
              <a:buChar char="o"/>
            </a:pPr>
            <a:r>
              <a:rPr lang="en-US" sz="1800" b="1" dirty="0"/>
              <a:t>Hometown: </a:t>
            </a:r>
            <a:r>
              <a:rPr lang="en-US" sz="1800" dirty="0"/>
              <a:t>I am originally from Northern Kentucky but have lived in Louisville for 5 years now!</a:t>
            </a:r>
          </a:p>
          <a:p>
            <a:pPr marL="285750" indent="-285750" algn="l">
              <a:lnSpc>
                <a:spcPct val="100000"/>
              </a:lnSpc>
              <a:buFont typeface="Courier New" panose="02070309020205020404" pitchFamily="49" charset="0"/>
              <a:buChar char="o"/>
            </a:pPr>
            <a:r>
              <a:rPr lang="en-US" sz="1800" b="1" dirty="0"/>
              <a:t>Schooling: </a:t>
            </a:r>
            <a:r>
              <a:rPr lang="en-US" sz="1800" dirty="0"/>
              <a:t>I have two bachelor’s degrees from UofL, one in Economics and another in Spanish with a minor in International Business. I just recently graduated with my master’s degree in Business Analytics last month, also from UofL! While I was in school for my master’s degree, I was elected President of my class.  </a:t>
            </a:r>
          </a:p>
          <a:p>
            <a:pPr marL="285750" indent="-285750" algn="l">
              <a:lnSpc>
                <a:spcPct val="100000"/>
              </a:lnSpc>
              <a:buFont typeface="Courier New" panose="02070309020205020404" pitchFamily="49" charset="0"/>
              <a:buChar char="o"/>
            </a:pPr>
            <a:r>
              <a:rPr lang="en-US" sz="1800" b="1" dirty="0"/>
              <a:t>Work: </a:t>
            </a:r>
            <a:r>
              <a:rPr lang="en-US" sz="1800" dirty="0"/>
              <a:t>I have worked at LG&amp;E and KU for almost 3 years now.</a:t>
            </a:r>
          </a:p>
          <a:p>
            <a:pPr marL="285750" indent="-285750" algn="l">
              <a:lnSpc>
                <a:spcPct val="100000"/>
              </a:lnSpc>
              <a:buFont typeface="Courier New" panose="02070309020205020404" pitchFamily="49" charset="0"/>
              <a:buChar char="o"/>
            </a:pPr>
            <a:r>
              <a:rPr lang="en-US" sz="1800" b="1" dirty="0"/>
              <a:t>Hobbies: </a:t>
            </a:r>
            <a:r>
              <a:rPr lang="en-US" sz="1800" dirty="0"/>
              <a:t>I love to cook and take care of my house plants!</a:t>
            </a:r>
          </a:p>
          <a:p>
            <a:pPr marL="285750" indent="-285750" algn="l">
              <a:lnSpc>
                <a:spcPct val="100000"/>
              </a:lnSpc>
              <a:buFont typeface="Wingdings 2" charset="2"/>
              <a:buChar char="•"/>
            </a:pPr>
            <a:endParaRPr lang="en-US" sz="1800" dirty="0"/>
          </a:p>
        </p:txBody>
      </p:sp>
    </p:spTree>
    <p:extLst>
      <p:ext uri="{BB962C8B-B14F-4D97-AF65-F5344CB8AC3E}">
        <p14:creationId xmlns:p14="http://schemas.microsoft.com/office/powerpoint/2010/main" val="3064969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What is a Data Scientist? </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39116410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8DE12B8-BA43-40E0-99D8-6ED81A0EC907}"/>
              </a:ext>
            </a:extLst>
          </p:cNvPr>
          <p:cNvSpPr txBox="1"/>
          <p:nvPr/>
        </p:nvSpPr>
        <p:spPr>
          <a:xfrm>
            <a:off x="681329" y="3702992"/>
            <a:ext cx="3629608" cy="461665"/>
          </a:xfrm>
          <a:prstGeom prst="rect">
            <a:avLst/>
          </a:prstGeom>
          <a:noFill/>
        </p:spPr>
        <p:txBody>
          <a:bodyPr wrap="square" rtlCol="0">
            <a:spAutoFit/>
          </a:bodyPr>
          <a:lstStyle/>
          <a:p>
            <a:r>
              <a:rPr lang="en-US" sz="2400" b="1" dirty="0"/>
              <a:t>Computer Programmer </a:t>
            </a:r>
          </a:p>
        </p:txBody>
      </p:sp>
    </p:spTree>
    <p:extLst>
      <p:ext uri="{BB962C8B-B14F-4D97-AF65-F5344CB8AC3E}">
        <p14:creationId xmlns:p14="http://schemas.microsoft.com/office/powerpoint/2010/main" val="3265077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DD3F-8B13-4825-9327-C8858AA931D6}"/>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My Career Journey</a:t>
            </a:r>
          </a:p>
        </p:txBody>
      </p:sp>
      <p:graphicFrame>
        <p:nvGraphicFramePr>
          <p:cNvPr id="13" name="Text Placeholder 3">
            <a:extLst>
              <a:ext uri="{FF2B5EF4-FFF2-40B4-BE49-F238E27FC236}">
                <a16:creationId xmlns:a16="http://schemas.microsoft.com/office/drawing/2014/main" id="{43F5A147-3510-41D2-B790-0C1033B511C9}"/>
              </a:ext>
            </a:extLst>
          </p:cNvPr>
          <p:cNvGraphicFramePr/>
          <p:nvPr>
            <p:extLst>
              <p:ext uri="{D42A27DB-BD31-4B8C-83A1-F6EECF244321}">
                <p14:modId xmlns:p14="http://schemas.microsoft.com/office/powerpoint/2010/main" val="1658427349"/>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0862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4D42-12A1-48CC-B34E-CC842D2B8457}"/>
              </a:ext>
            </a:extLst>
          </p:cNvPr>
          <p:cNvSpPr>
            <a:spLocks noGrp="1"/>
          </p:cNvSpPr>
          <p:nvPr>
            <p:ph type="title"/>
          </p:nvPr>
        </p:nvSpPr>
        <p:spPr/>
        <p:txBody>
          <a:bodyPr/>
          <a:lstStyle/>
          <a:p>
            <a:r>
              <a:rPr lang="en-US" dirty="0"/>
              <a:t>Being a woman in Data Science</a:t>
            </a:r>
          </a:p>
        </p:txBody>
      </p:sp>
      <p:sp>
        <p:nvSpPr>
          <p:cNvPr id="3" name="Text Placeholder 2">
            <a:extLst>
              <a:ext uri="{FF2B5EF4-FFF2-40B4-BE49-F238E27FC236}">
                <a16:creationId xmlns:a16="http://schemas.microsoft.com/office/drawing/2014/main" id="{D3AB985E-92BF-4227-A1DC-6F49350971DD}"/>
              </a:ext>
            </a:extLst>
          </p:cNvPr>
          <p:cNvSpPr>
            <a:spLocks noGrp="1"/>
          </p:cNvSpPr>
          <p:nvPr>
            <p:ph type="body" idx="1"/>
          </p:nvPr>
        </p:nvSpPr>
        <p:spPr>
          <a:xfrm>
            <a:off x="1767067" y="3913403"/>
            <a:ext cx="3300984" cy="365568"/>
          </a:xfrm>
        </p:spPr>
        <p:txBody>
          <a:bodyPr/>
          <a:lstStyle/>
          <a:p>
            <a:pPr algn="r"/>
            <a:r>
              <a:rPr lang="en-US" sz="2400" b="1" dirty="0"/>
              <a:t>I feel empowered</a:t>
            </a:r>
            <a:r>
              <a:rPr lang="en-US" b="1" dirty="0"/>
              <a:t>.</a:t>
            </a:r>
          </a:p>
        </p:txBody>
      </p:sp>
      <p:pic>
        <p:nvPicPr>
          <p:cNvPr id="19" name="Picture Placeholder 18" descr="Graphical user interface&#10;&#10;Description automatically generated">
            <a:extLst>
              <a:ext uri="{FF2B5EF4-FFF2-40B4-BE49-F238E27FC236}">
                <a16:creationId xmlns:a16="http://schemas.microsoft.com/office/drawing/2014/main" id="{7E12DA88-C752-434A-994D-0A16D5066E0D}"/>
              </a:ext>
            </a:extLst>
          </p:cNvPr>
          <p:cNvPicPr>
            <a:picLocks noGrp="1" noChangeAspect="1"/>
          </p:cNvPicPr>
          <p:nvPr>
            <p:ph type="pic" idx="15"/>
          </p:nvPr>
        </p:nvPicPr>
        <p:blipFill rotWithShape="1">
          <a:blip r:embed="rId2"/>
          <a:srcRect l="-6" t="29902" r="6" b="2136"/>
          <a:stretch/>
        </p:blipFill>
        <p:spPr>
          <a:xfrm>
            <a:off x="989831" y="1754188"/>
            <a:ext cx="4456112" cy="1936750"/>
          </a:xfrm>
        </p:spPr>
      </p:pic>
      <p:sp>
        <p:nvSpPr>
          <p:cNvPr id="5" name="Text Placeholder 4">
            <a:extLst>
              <a:ext uri="{FF2B5EF4-FFF2-40B4-BE49-F238E27FC236}">
                <a16:creationId xmlns:a16="http://schemas.microsoft.com/office/drawing/2014/main" id="{1B26283E-C27E-47D1-9780-78F9BAAB3EAD}"/>
              </a:ext>
            </a:extLst>
          </p:cNvPr>
          <p:cNvSpPr>
            <a:spLocks noGrp="1"/>
          </p:cNvSpPr>
          <p:nvPr>
            <p:ph type="body" sz="half" idx="18"/>
          </p:nvPr>
        </p:nvSpPr>
        <p:spPr>
          <a:xfrm>
            <a:off x="1586204" y="4387635"/>
            <a:ext cx="4179563" cy="2278329"/>
          </a:xfrm>
        </p:spPr>
        <p:txBody>
          <a:bodyPr>
            <a:normAutofit/>
          </a:bodyPr>
          <a:lstStyle/>
          <a:p>
            <a:pPr algn="just"/>
            <a:r>
              <a:rPr lang="en-US" dirty="0"/>
              <a:t>I am always one of the only women on my team, which is both challenging and fun. But I have learned that although some people might try to make you feel like you don’t belong, there are a few good men who will push and encourage you every step of the way! Being the only woman allows me to stand out and bring different perspectives to the table.</a:t>
            </a:r>
          </a:p>
        </p:txBody>
      </p:sp>
      <p:sp>
        <p:nvSpPr>
          <p:cNvPr id="6" name="Text Placeholder 5">
            <a:extLst>
              <a:ext uri="{FF2B5EF4-FFF2-40B4-BE49-F238E27FC236}">
                <a16:creationId xmlns:a16="http://schemas.microsoft.com/office/drawing/2014/main" id="{73105DAC-C8A5-4B34-B847-F5B09F454627}"/>
              </a:ext>
            </a:extLst>
          </p:cNvPr>
          <p:cNvSpPr>
            <a:spLocks noGrp="1"/>
          </p:cNvSpPr>
          <p:nvPr>
            <p:ph type="body" sz="quarter" idx="3"/>
          </p:nvPr>
        </p:nvSpPr>
        <p:spPr>
          <a:xfrm>
            <a:off x="7252714" y="3944088"/>
            <a:ext cx="3300984" cy="305377"/>
          </a:xfrm>
        </p:spPr>
        <p:txBody>
          <a:bodyPr/>
          <a:lstStyle/>
          <a:p>
            <a:pPr algn="l"/>
            <a:r>
              <a:rPr lang="en-US" sz="2400" b="1" dirty="0"/>
              <a:t>I found my voice.</a:t>
            </a:r>
          </a:p>
        </p:txBody>
      </p:sp>
      <p:sp>
        <p:nvSpPr>
          <p:cNvPr id="8" name="Text Placeholder 7">
            <a:extLst>
              <a:ext uri="{FF2B5EF4-FFF2-40B4-BE49-F238E27FC236}">
                <a16:creationId xmlns:a16="http://schemas.microsoft.com/office/drawing/2014/main" id="{22C6AF1E-406E-430F-B6DB-1292105C72BE}"/>
              </a:ext>
            </a:extLst>
          </p:cNvPr>
          <p:cNvSpPr>
            <a:spLocks noGrp="1"/>
          </p:cNvSpPr>
          <p:nvPr>
            <p:ph type="body" sz="half" idx="19"/>
          </p:nvPr>
        </p:nvSpPr>
        <p:spPr>
          <a:xfrm>
            <a:off x="6706901" y="4387635"/>
            <a:ext cx="3751547" cy="2003402"/>
          </a:xfrm>
        </p:spPr>
        <p:txBody>
          <a:bodyPr>
            <a:normAutofit/>
          </a:bodyPr>
          <a:lstStyle/>
          <a:p>
            <a:pPr algn="just"/>
            <a:r>
              <a:rPr lang="en-US" dirty="0"/>
              <a:t>My boss and teammates trust me to solve problems that impact the decisions our company makes. This career has given me the confidence and skillset needed to drive change in my company. I am constantly learning new technologies and programming languages that I can use to further develop my career.</a:t>
            </a:r>
          </a:p>
        </p:txBody>
      </p:sp>
      <p:sp>
        <p:nvSpPr>
          <p:cNvPr id="24" name="Rectangle 23">
            <a:extLst>
              <a:ext uri="{FF2B5EF4-FFF2-40B4-BE49-F238E27FC236}">
                <a16:creationId xmlns:a16="http://schemas.microsoft.com/office/drawing/2014/main" id="{1376E1FF-8550-4F85-B940-385D1BDE918A}"/>
              </a:ext>
            </a:extLst>
          </p:cNvPr>
          <p:cNvSpPr/>
          <p:nvPr/>
        </p:nvSpPr>
        <p:spPr>
          <a:xfrm>
            <a:off x="4357396" y="1754188"/>
            <a:ext cx="3554963" cy="19204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BC2B8A-F7DB-406A-B6D4-049031DF1649}"/>
              </a:ext>
            </a:extLst>
          </p:cNvPr>
          <p:cNvSpPr/>
          <p:nvPr/>
        </p:nvSpPr>
        <p:spPr>
          <a:xfrm>
            <a:off x="839755" y="1754188"/>
            <a:ext cx="1492898" cy="193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B96F95-478E-45CE-B3A8-C8B57FA07257}"/>
              </a:ext>
            </a:extLst>
          </p:cNvPr>
          <p:cNvSpPr/>
          <p:nvPr/>
        </p:nvSpPr>
        <p:spPr>
          <a:xfrm>
            <a:off x="10061510" y="1754188"/>
            <a:ext cx="1492898" cy="193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9" name="Picture 28" descr="A group of people posing for the camera&#10;&#10;Description automatically generated">
            <a:extLst>
              <a:ext uri="{FF2B5EF4-FFF2-40B4-BE49-F238E27FC236}">
                <a16:creationId xmlns:a16="http://schemas.microsoft.com/office/drawing/2014/main" id="{2386D2A6-28D9-4946-B96B-FB2CD81DD446}"/>
              </a:ext>
            </a:extLst>
          </p:cNvPr>
          <p:cNvPicPr>
            <a:picLocks noChangeAspect="1"/>
          </p:cNvPicPr>
          <p:nvPr/>
        </p:nvPicPr>
        <p:blipFill rotWithShape="1">
          <a:blip r:embed="rId3"/>
          <a:srcRect l="729" t="22275" r="-729" b="8657"/>
          <a:stretch/>
        </p:blipFill>
        <p:spPr>
          <a:xfrm>
            <a:off x="7470686" y="1717615"/>
            <a:ext cx="2721333" cy="1956986"/>
          </a:xfrm>
          <a:prstGeom prst="rect">
            <a:avLst/>
          </a:prstGeom>
        </p:spPr>
      </p:pic>
      <p:cxnSp>
        <p:nvCxnSpPr>
          <p:cNvPr id="31" name="Straight Connector 30">
            <a:extLst>
              <a:ext uri="{FF2B5EF4-FFF2-40B4-BE49-F238E27FC236}">
                <a16:creationId xmlns:a16="http://schemas.microsoft.com/office/drawing/2014/main" id="{C51F3407-0DDE-4532-95DD-7514F37523D2}"/>
              </a:ext>
            </a:extLst>
          </p:cNvPr>
          <p:cNvCxnSpPr/>
          <p:nvPr/>
        </p:nvCxnSpPr>
        <p:spPr>
          <a:xfrm>
            <a:off x="6107121" y="3943719"/>
            <a:ext cx="0" cy="2555960"/>
          </a:xfrm>
          <a:prstGeom prst="line">
            <a:avLst/>
          </a:prstGeom>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A6A3AB47-00BA-62AE-4966-5EBC69A03E8D}"/>
              </a:ext>
            </a:extLst>
          </p:cNvPr>
          <p:cNvSpPr>
            <a:spLocks noGrp="1"/>
          </p:cNvSpPr>
          <p:nvPr>
            <p:ph type="pic" idx="21"/>
          </p:nvPr>
        </p:nvSpPr>
        <p:spPr/>
      </p:sp>
    </p:spTree>
    <p:extLst>
      <p:ext uri="{BB962C8B-B14F-4D97-AF65-F5344CB8AC3E}">
        <p14:creationId xmlns:p14="http://schemas.microsoft.com/office/powerpoint/2010/main" val="2943005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D5F45D5-5C92-465D-A29F-7194F5985E63}"/>
              </a:ext>
            </a:extLst>
          </p:cNvPr>
          <p:cNvSpPr>
            <a:spLocks noGrp="1"/>
          </p:cNvSpPr>
          <p:nvPr>
            <p:ph type="title"/>
          </p:nvPr>
        </p:nvSpPr>
        <p:spPr>
          <a:xfrm>
            <a:off x="242666" y="365193"/>
            <a:ext cx="3382832" cy="1467907"/>
          </a:xfrm>
        </p:spPr>
        <p:txBody>
          <a:bodyPr vert="horz" lIns="91440" tIns="45720" rIns="91440" bIns="45720" rtlCol="0" anchor="b">
            <a:normAutofit/>
          </a:bodyPr>
          <a:lstStyle/>
          <a:p>
            <a:pPr algn="l"/>
            <a:r>
              <a:rPr lang="en-US" sz="4200" b="1" i="1" dirty="0"/>
              <a:t>What do I DO all day?</a:t>
            </a:r>
          </a:p>
        </p:txBody>
      </p:sp>
      <p:sp>
        <p:nvSpPr>
          <p:cNvPr id="20" name="Rectangle 1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Text&#10;&#10;Description automatically generated">
            <a:extLst>
              <a:ext uri="{FF2B5EF4-FFF2-40B4-BE49-F238E27FC236}">
                <a16:creationId xmlns:a16="http://schemas.microsoft.com/office/drawing/2014/main" id="{E3CC1BFA-D50D-4878-A311-9546BB262D9C}"/>
              </a:ext>
            </a:extLst>
          </p:cNvPr>
          <p:cNvPicPr>
            <a:picLocks noGrp="1" noChangeAspect="1"/>
          </p:cNvPicPr>
          <p:nvPr>
            <p:ph idx="1"/>
          </p:nvPr>
        </p:nvPicPr>
        <p:blipFill>
          <a:blip r:embed="rId3"/>
          <a:stretch>
            <a:fillRect/>
          </a:stretch>
        </p:blipFill>
        <p:spPr>
          <a:xfrm>
            <a:off x="5324315" y="1833100"/>
            <a:ext cx="6197668" cy="3191799"/>
          </a:xfrm>
          <a:prstGeom prst="rect">
            <a:avLst/>
          </a:prstGeom>
        </p:spPr>
      </p:pic>
      <p:sp>
        <p:nvSpPr>
          <p:cNvPr id="11" name="Text Placeholder 10">
            <a:extLst>
              <a:ext uri="{FF2B5EF4-FFF2-40B4-BE49-F238E27FC236}">
                <a16:creationId xmlns:a16="http://schemas.microsoft.com/office/drawing/2014/main" id="{E9E072C5-B789-449D-9DBD-4F7BDE6BA4A2}"/>
              </a:ext>
            </a:extLst>
          </p:cNvPr>
          <p:cNvSpPr>
            <a:spLocks noGrp="1"/>
          </p:cNvSpPr>
          <p:nvPr>
            <p:ph type="body" sz="half" idx="2"/>
          </p:nvPr>
        </p:nvSpPr>
        <p:spPr>
          <a:xfrm>
            <a:off x="474391" y="2198293"/>
            <a:ext cx="3706889" cy="3954857"/>
          </a:xfrm>
        </p:spPr>
        <p:txBody>
          <a:bodyPr>
            <a:normAutofit lnSpcReduction="10000"/>
          </a:bodyPr>
          <a:lstStyle/>
          <a:p>
            <a:pPr marL="285750" indent="-285750" algn="l">
              <a:buFont typeface="Courier New" panose="02070309020205020404" pitchFamily="49" charset="0"/>
              <a:buChar char="o"/>
            </a:pPr>
            <a:r>
              <a:rPr lang="en-US" dirty="0"/>
              <a:t>I use math and statistics to make data easy and fun for others to understand!</a:t>
            </a:r>
          </a:p>
          <a:p>
            <a:pPr marL="285750" indent="-285750" algn="l">
              <a:buFont typeface="Courier New" panose="02070309020205020404" pitchFamily="49" charset="0"/>
              <a:buChar char="o"/>
            </a:pPr>
            <a:r>
              <a:rPr lang="en-US" dirty="0"/>
              <a:t>This picture is called a Word Cloud. I made it using the lyrics to “Savage Love” by Jason Derulo.</a:t>
            </a:r>
          </a:p>
          <a:p>
            <a:pPr marL="285750" indent="-285750" algn="l">
              <a:buFont typeface="Courier New" panose="02070309020205020404" pitchFamily="49" charset="0"/>
              <a:buChar char="o"/>
            </a:pPr>
            <a:r>
              <a:rPr lang="en-US" dirty="0"/>
              <a:t>The more times a word is mentioned in the song, the bigger it gets in the picture. </a:t>
            </a:r>
          </a:p>
          <a:p>
            <a:pPr marL="285750" indent="-285750" algn="l">
              <a:buFont typeface="Courier New" panose="02070309020205020404" pitchFamily="49" charset="0"/>
              <a:buChar char="o"/>
            </a:pPr>
            <a:r>
              <a:rPr lang="en-US" dirty="0"/>
              <a:t>Of course the title is big because it is mentioned over and over again. But what other words do you notice? Do these words help tell the viewer what the song is about?</a:t>
            </a:r>
          </a:p>
        </p:txBody>
      </p:sp>
      <p:pic>
        <p:nvPicPr>
          <p:cNvPr id="15" name="Picture 14" descr="A person posing for the camera&#10;&#10;Description automatically generated">
            <a:extLst>
              <a:ext uri="{FF2B5EF4-FFF2-40B4-BE49-F238E27FC236}">
                <a16:creationId xmlns:a16="http://schemas.microsoft.com/office/drawing/2014/main" id="{C6ACE016-4FE3-41E5-A177-1D0E58342EA6}"/>
              </a:ext>
            </a:extLst>
          </p:cNvPr>
          <p:cNvPicPr>
            <a:picLocks noChangeAspect="1"/>
          </p:cNvPicPr>
          <p:nvPr/>
        </p:nvPicPr>
        <p:blipFill>
          <a:blip r:embed="rId4"/>
          <a:stretch>
            <a:fillRect/>
          </a:stretch>
        </p:blipFill>
        <p:spPr>
          <a:xfrm>
            <a:off x="9590302" y="5024899"/>
            <a:ext cx="2600325" cy="1752600"/>
          </a:xfrm>
          <a:prstGeom prst="rect">
            <a:avLst/>
          </a:prstGeom>
        </p:spPr>
      </p:pic>
      <p:sp>
        <p:nvSpPr>
          <p:cNvPr id="16" name="TextBox 15">
            <a:extLst>
              <a:ext uri="{FF2B5EF4-FFF2-40B4-BE49-F238E27FC236}">
                <a16:creationId xmlns:a16="http://schemas.microsoft.com/office/drawing/2014/main" id="{15336774-5460-4162-A3C7-B466EA60DD9B}"/>
              </a:ext>
            </a:extLst>
          </p:cNvPr>
          <p:cNvSpPr txBox="1"/>
          <p:nvPr/>
        </p:nvSpPr>
        <p:spPr>
          <a:xfrm>
            <a:off x="8621389" y="5624200"/>
            <a:ext cx="1772816" cy="276999"/>
          </a:xfrm>
          <a:prstGeom prst="rect">
            <a:avLst/>
          </a:prstGeom>
          <a:noFill/>
        </p:spPr>
        <p:txBody>
          <a:bodyPr wrap="square" rtlCol="0">
            <a:spAutoFit/>
          </a:bodyPr>
          <a:lstStyle/>
          <a:p>
            <a:r>
              <a:rPr lang="en-US" sz="1200" b="1" dirty="0">
                <a:solidFill>
                  <a:schemeClr val="accent6">
                    <a:lumMod val="75000"/>
                  </a:schemeClr>
                </a:solidFill>
              </a:rPr>
              <a:t>Jason approved!</a:t>
            </a:r>
          </a:p>
        </p:txBody>
      </p:sp>
    </p:spTree>
    <p:extLst>
      <p:ext uri="{BB962C8B-B14F-4D97-AF65-F5344CB8AC3E}">
        <p14:creationId xmlns:p14="http://schemas.microsoft.com/office/powerpoint/2010/main" val="819509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D5F45D5-5C92-465D-A29F-7194F5985E63}"/>
              </a:ext>
            </a:extLst>
          </p:cNvPr>
          <p:cNvSpPr>
            <a:spLocks noGrp="1"/>
          </p:cNvSpPr>
          <p:nvPr>
            <p:ph type="title"/>
          </p:nvPr>
        </p:nvSpPr>
        <p:spPr>
          <a:xfrm>
            <a:off x="242666" y="365193"/>
            <a:ext cx="3382832" cy="1467907"/>
          </a:xfrm>
        </p:spPr>
        <p:txBody>
          <a:bodyPr vert="horz" lIns="91440" tIns="45720" rIns="91440" bIns="45720" rtlCol="0" anchor="b">
            <a:normAutofit/>
          </a:bodyPr>
          <a:lstStyle/>
          <a:p>
            <a:pPr algn="l"/>
            <a:r>
              <a:rPr lang="en-US" sz="4200" b="1" i="1" dirty="0"/>
              <a:t>What do I DO all day?</a:t>
            </a:r>
          </a:p>
        </p:txBody>
      </p:sp>
      <p:sp>
        <p:nvSpPr>
          <p:cNvPr id="20" name="Rectangle 1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E9E072C5-B789-449D-9DBD-4F7BDE6BA4A2}"/>
              </a:ext>
            </a:extLst>
          </p:cNvPr>
          <p:cNvSpPr>
            <a:spLocks noGrp="1"/>
          </p:cNvSpPr>
          <p:nvPr>
            <p:ph type="body" sz="half" idx="2"/>
          </p:nvPr>
        </p:nvSpPr>
        <p:spPr>
          <a:xfrm>
            <a:off x="474391" y="2198293"/>
            <a:ext cx="3706889" cy="3954857"/>
          </a:xfrm>
        </p:spPr>
        <p:txBody>
          <a:bodyPr>
            <a:normAutofit/>
          </a:bodyPr>
          <a:lstStyle/>
          <a:p>
            <a:pPr marL="285750" indent="-285750" algn="l">
              <a:buFont typeface="Courier New" panose="02070309020205020404" pitchFamily="49" charset="0"/>
              <a:buChar char="o"/>
            </a:pPr>
            <a:r>
              <a:rPr lang="en-US" dirty="0"/>
              <a:t>I identify trends in the data and try to figure out what caused them.</a:t>
            </a:r>
          </a:p>
          <a:p>
            <a:pPr marL="285750" indent="-285750" algn="l">
              <a:buFont typeface="Courier New" panose="02070309020205020404" pitchFamily="49" charset="0"/>
              <a:buChar char="o"/>
            </a:pPr>
            <a:r>
              <a:rPr lang="en-US" dirty="0"/>
              <a:t>This is an example of a dashboard. It shows car accident patterns in Austin, Texas last year. </a:t>
            </a:r>
          </a:p>
          <a:p>
            <a:pPr marL="285750" indent="-285750" algn="l">
              <a:buFont typeface="Courier New" panose="02070309020205020404" pitchFamily="49" charset="0"/>
              <a:buChar char="o"/>
            </a:pPr>
            <a:r>
              <a:rPr lang="en-US" dirty="0"/>
              <a:t>Dashboards are becoming increasingly popular because they are interactive and can provide a lot of customization. You may have seen something similar on Spotify at the end of last year!</a:t>
            </a:r>
          </a:p>
        </p:txBody>
      </p:sp>
      <p:pic>
        <p:nvPicPr>
          <p:cNvPr id="5" name="Content Placeholder 4" descr="Graphical user interface, application, website&#10;&#10;Description automatically generated">
            <a:extLst>
              <a:ext uri="{FF2B5EF4-FFF2-40B4-BE49-F238E27FC236}">
                <a16:creationId xmlns:a16="http://schemas.microsoft.com/office/drawing/2014/main" id="{DA01CDAE-2B6E-4915-982F-3D3135D14721}"/>
              </a:ext>
            </a:extLst>
          </p:cNvPr>
          <p:cNvPicPr>
            <a:picLocks noGrp="1" noChangeAspect="1"/>
          </p:cNvPicPr>
          <p:nvPr>
            <p:ph idx="1"/>
          </p:nvPr>
        </p:nvPicPr>
        <p:blipFill>
          <a:blip r:embed="rId3"/>
          <a:stretch>
            <a:fillRect/>
          </a:stretch>
        </p:blipFill>
        <p:spPr>
          <a:xfrm>
            <a:off x="6367845" y="453404"/>
            <a:ext cx="4462079" cy="5772771"/>
          </a:xfrm>
          <a:ln w="76200">
            <a:solidFill>
              <a:schemeClr val="bg1">
                <a:lumMod val="95000"/>
                <a:lumOff val="5000"/>
                <a:alpha val="0"/>
              </a:schemeClr>
            </a:solidFill>
          </a:ln>
          <a:effectLst>
            <a:softEdge rad="0"/>
          </a:effectLst>
        </p:spPr>
      </p:pic>
    </p:spTree>
    <p:extLst>
      <p:ext uri="{BB962C8B-B14F-4D97-AF65-F5344CB8AC3E}">
        <p14:creationId xmlns:p14="http://schemas.microsoft.com/office/powerpoint/2010/main" val="4184614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8761467-7640-47B1-90D4-04ADAD632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738B1503-6FE9-46B4-9354-E943D91B1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05514"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796C0-D7EC-473D-A417-57B9DC5801ED}"/>
              </a:ext>
            </a:extLst>
          </p:cNvPr>
          <p:cNvSpPr>
            <a:spLocks noGrp="1"/>
          </p:cNvSpPr>
          <p:nvPr>
            <p:ph type="title"/>
          </p:nvPr>
        </p:nvSpPr>
        <p:spPr>
          <a:xfrm>
            <a:off x="4606670" y="356345"/>
            <a:ext cx="6197686" cy="1371604"/>
          </a:xfrm>
        </p:spPr>
        <p:txBody>
          <a:bodyPr>
            <a:normAutofit/>
          </a:bodyPr>
          <a:lstStyle/>
          <a:p>
            <a:pPr algn="l"/>
            <a:r>
              <a:rPr lang="en-US" dirty="0"/>
              <a:t>Common Questions</a:t>
            </a:r>
          </a:p>
        </p:txBody>
      </p:sp>
      <p:pic>
        <p:nvPicPr>
          <p:cNvPr id="5" name="Content Placeholder 4" descr="Badge Question Mark">
            <a:extLst>
              <a:ext uri="{FF2B5EF4-FFF2-40B4-BE49-F238E27FC236}">
                <a16:creationId xmlns:a16="http://schemas.microsoft.com/office/drawing/2014/main" id="{E49688A5-946F-47BF-BE20-6F0403EB7C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332" y="2170143"/>
            <a:ext cx="2517715" cy="2517715"/>
          </a:xfrm>
          <a:prstGeom prst="rect">
            <a:avLst/>
          </a:prstGeom>
        </p:spPr>
      </p:pic>
      <p:sp>
        <p:nvSpPr>
          <p:cNvPr id="9" name="Content Placeholder 8">
            <a:extLst>
              <a:ext uri="{FF2B5EF4-FFF2-40B4-BE49-F238E27FC236}">
                <a16:creationId xmlns:a16="http://schemas.microsoft.com/office/drawing/2014/main" id="{AA483E0F-2CCE-4724-B7E9-44F7CD959E6C}"/>
              </a:ext>
            </a:extLst>
          </p:cNvPr>
          <p:cNvSpPr>
            <a:spLocks noGrp="1"/>
          </p:cNvSpPr>
          <p:nvPr>
            <p:ph idx="1"/>
          </p:nvPr>
        </p:nvSpPr>
        <p:spPr>
          <a:xfrm>
            <a:off x="4419538" y="1636618"/>
            <a:ext cx="7128130" cy="4268881"/>
          </a:xfrm>
        </p:spPr>
        <p:txBody>
          <a:bodyPr>
            <a:normAutofit fontScale="77500" lnSpcReduction="20000"/>
          </a:bodyPr>
          <a:lstStyle/>
          <a:p>
            <a:pPr>
              <a:buFont typeface="Courier New" panose="02070309020205020404" pitchFamily="49" charset="0"/>
              <a:buChar char="o"/>
            </a:pPr>
            <a:r>
              <a:rPr lang="en-US" b="1" dirty="0"/>
              <a:t>How much money does a Data Scientist make? </a:t>
            </a:r>
            <a:r>
              <a:rPr lang="en-US" dirty="0"/>
              <a:t>On average, data scientist make around $113,000 annually. This changes by location, specialty, and years of experience.</a:t>
            </a:r>
          </a:p>
          <a:p>
            <a:pPr>
              <a:buFont typeface="Courier New" panose="02070309020205020404" pitchFamily="49" charset="0"/>
              <a:buChar char="o"/>
            </a:pPr>
            <a:r>
              <a:rPr lang="en-US" b="1" dirty="0"/>
              <a:t>What education do I need? </a:t>
            </a:r>
            <a:r>
              <a:rPr lang="en-US" dirty="0"/>
              <a:t>91% of Data Scientists have a Master’s degree or PhD. Data Scientists are lifelong learners and often obtain many tech certifications and learn new programming languages and technologies during their career (hello, Artificial Intelligence!).</a:t>
            </a:r>
          </a:p>
          <a:p>
            <a:pPr>
              <a:buFont typeface="Courier New" panose="02070309020205020404" pitchFamily="49" charset="0"/>
              <a:buChar char="o"/>
            </a:pPr>
            <a:r>
              <a:rPr lang="en-US" b="1" dirty="0"/>
              <a:t>What should I study? </a:t>
            </a:r>
            <a:r>
              <a:rPr lang="en-US" dirty="0"/>
              <a:t>Data Scientists can come from a diverse set of fields, but the most common are Computer Science, Engineering, Math, Economics, and Statistics. </a:t>
            </a:r>
          </a:p>
          <a:p>
            <a:pPr>
              <a:buFont typeface="Courier New" panose="02070309020205020404" pitchFamily="49" charset="0"/>
              <a:buChar char="o"/>
            </a:pPr>
            <a:r>
              <a:rPr lang="en-US" b="1" dirty="0"/>
              <a:t>What percent of Data Scientists are women? </a:t>
            </a:r>
            <a:r>
              <a:rPr lang="en-US" dirty="0"/>
              <a:t>Sadly, only 18% of Data Scientists are women, and 11% of Data Science teams have ZERO women at all! Which is why we need </a:t>
            </a:r>
            <a:r>
              <a:rPr lang="en-US" b="1" dirty="0"/>
              <a:t>YOU </a:t>
            </a:r>
            <a:r>
              <a:rPr lang="en-US" dirty="0"/>
              <a:t>to change that!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930066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1139</TotalTime>
  <Words>744</Words>
  <Application>Microsoft Office PowerPoint</Application>
  <PresentationFormat>Widescreen</PresentationFormat>
  <Paragraphs>39</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 Nova</vt:lpstr>
      <vt:lpstr>Arial Nova Light</vt:lpstr>
      <vt:lpstr>Courier New</vt:lpstr>
      <vt:lpstr>Wingdings 2</vt:lpstr>
      <vt:lpstr>SlateVTI</vt:lpstr>
      <vt:lpstr>Data Science </vt:lpstr>
      <vt:lpstr>About Me</vt:lpstr>
      <vt:lpstr>What is a Data Scientist? </vt:lpstr>
      <vt:lpstr>My Career Journey</vt:lpstr>
      <vt:lpstr>Being a woman in Data Science</vt:lpstr>
      <vt:lpstr>What do I DO all day?</vt:lpstr>
      <vt:lpstr>What do I DO all day?</vt:lpstr>
      <vt:lpstr>Common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dc:title>
  <dc:creator>18594099715</dc:creator>
  <cp:lastModifiedBy>Ruber,Kendall Michelle</cp:lastModifiedBy>
  <cp:revision>16</cp:revision>
  <dcterms:created xsi:type="dcterms:W3CDTF">2020-09-29T02:49:15Z</dcterms:created>
  <dcterms:modified xsi:type="dcterms:W3CDTF">2022-09-21T01:17:13Z</dcterms:modified>
</cp:coreProperties>
</file>